
<file path=[Content_Types].xml><?xml version="1.0" encoding="utf-8"?>
<Types xmlns="http://schemas.openxmlformats.org/package/2006/content-types">
  <Default Extension="png" ContentType="image/png"/>
  <Default Extension="png&amp;ehk=ANNUX8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&amp;ehk=LknY21VQo9Ph5WoQEubcxQ&amp;r=0&amp;pid=OfficeInsert" ContentType="image/jpe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0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0" r:id="rId6"/>
    <p:sldId id="261" r:id="rId7"/>
    <p:sldId id="273" r:id="rId8"/>
    <p:sldId id="262" r:id="rId9"/>
    <p:sldId id="264" r:id="rId10"/>
    <p:sldId id="272" r:id="rId11"/>
    <p:sldId id="274" r:id="rId12"/>
    <p:sldId id="275" r:id="rId13"/>
    <p:sldId id="266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CE4"/>
    <a:srgbClr val="A7CBF3"/>
    <a:srgbClr val="7BB1ED"/>
    <a:srgbClr val="3F25FF"/>
    <a:srgbClr val="C5BDFF"/>
    <a:srgbClr val="E5FEFF"/>
    <a:srgbClr val="E5F1FF"/>
    <a:srgbClr val="E5EFFF"/>
    <a:srgbClr val="BDFD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236" autoAdjust="0"/>
  </p:normalViewPr>
  <p:slideViewPr>
    <p:cSldViewPr snapToGrid="0">
      <p:cViewPr varScale="1">
        <p:scale>
          <a:sx n="95" d="100"/>
          <a:sy n="95" d="100"/>
        </p:scale>
        <p:origin x="11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4B91A-7870-43AB-AD88-29D52BF62EBF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6A88A-BD5A-4C99-8B05-BDB04D044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02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  <a:r>
              <a:rPr lang="en-US" altLang="ko-KR" dirty="0"/>
              <a:t>, </a:t>
            </a:r>
            <a:r>
              <a:rPr lang="ko-KR" altLang="en-US" dirty="0"/>
              <a:t>간결함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87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다운로드 수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긍정적 평가 스크린샷 올리기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최종적인 다운로드 실적보다 시간 대비 다운로드 수 강조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16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다운로드 수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긍정적 평가 스크린샷 올리기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최종적인 다운로드 실적보다 시간 대비 다운로드 수 강조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922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난이도 세분화 </a:t>
            </a:r>
            <a:r>
              <a:rPr lang="en-US" altLang="ko-KR" dirty="0"/>
              <a:t>: </a:t>
            </a:r>
            <a:r>
              <a:rPr lang="ko-KR" altLang="en-US" dirty="0"/>
              <a:t>한 스테이지를 </a:t>
            </a:r>
            <a:r>
              <a:rPr lang="ko-KR" altLang="en-US" dirty="0" err="1"/>
              <a:t>노말</a:t>
            </a:r>
            <a:r>
              <a:rPr lang="en-US" altLang="ko-KR" dirty="0"/>
              <a:t>,</a:t>
            </a:r>
            <a:r>
              <a:rPr lang="ko-KR" altLang="en-US" dirty="0"/>
              <a:t> 하드 난이도로 세분화해 더 많은 유저를 </a:t>
            </a:r>
            <a:r>
              <a:rPr lang="ko-KR" altLang="en-US" dirty="0" err="1"/>
              <a:t>끌어모을</a:t>
            </a:r>
            <a:r>
              <a:rPr lang="ko-KR" altLang="en-US" dirty="0"/>
              <a:t> 수 있도록 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챕터 및 스테이지 추가 </a:t>
            </a:r>
            <a:r>
              <a:rPr lang="en-US" altLang="ko-KR" dirty="0"/>
              <a:t>: </a:t>
            </a:r>
            <a:r>
              <a:rPr lang="ko-KR" altLang="en-US" dirty="0"/>
              <a:t>컨텐츠 확장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5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31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22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4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1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영상에 들어갈 내용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 화면부터 스테이지까지의 진행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스테이지 해결 방식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힌트의 작동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 삭제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클리어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28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타 퍼즐 게임이 어둡고 딱딱하거나 최대한 단순한 디자인</a:t>
            </a:r>
            <a:r>
              <a:rPr lang="en-US" altLang="ko-KR" dirty="0"/>
              <a:t>, </a:t>
            </a:r>
            <a:r>
              <a:rPr lang="ko-KR" altLang="en-US" dirty="0"/>
              <a:t>또는 고풍스러운 디자인을 연출하려고 함과 다르게 밝고 따뜻한 색채를 주로 사용하여 플레이하면서 색채가 주는 느낌을 흠뻑 느낄 수 있도록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0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시각장애라는 소재와 빛이라는 대립되는 소재를 이용해 스토리 진행</a:t>
            </a:r>
            <a:r>
              <a:rPr lang="en-US" altLang="ko-KR" dirty="0"/>
              <a:t>. </a:t>
            </a:r>
            <a:r>
              <a:rPr lang="ko-KR" altLang="en-US" dirty="0"/>
              <a:t>스테이지 내 등장하는 빛의 색을 스토리에 연계함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3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국내 최대 만화 서점 홍대 북새통</a:t>
            </a:r>
            <a:r>
              <a:rPr lang="en-US" altLang="ko-KR" dirty="0"/>
              <a:t>, </a:t>
            </a:r>
            <a:r>
              <a:rPr lang="ko-KR" altLang="en-US" dirty="0"/>
              <a:t>신림 </a:t>
            </a:r>
            <a:r>
              <a:rPr lang="ko-KR" altLang="en-US" dirty="0" err="1"/>
              <a:t>코믹존에</a:t>
            </a:r>
            <a:r>
              <a:rPr lang="ko-KR" altLang="en-US" dirty="0"/>
              <a:t> 배포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73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게시물의 이용자 도달 수가 </a:t>
            </a:r>
            <a:r>
              <a:rPr lang="en-US" altLang="ko-KR" dirty="0"/>
              <a:t>15</a:t>
            </a:r>
            <a:r>
              <a:rPr lang="ko-KR" altLang="en-US" dirty="0"/>
              <a:t>배 가까이 증가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게시물의 이용자 도달 수가 </a:t>
            </a:r>
            <a:r>
              <a:rPr lang="en-US" altLang="ko-KR" dirty="0"/>
              <a:t>15</a:t>
            </a:r>
            <a:r>
              <a:rPr lang="ko-KR" altLang="en-US" dirty="0"/>
              <a:t>배 가까이 증가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A88A-BD5A-4C99-8B05-BDB04D04417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3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878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6192B-7F9E-40DB-9307-8B4416CC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359A0E-5360-478C-BD7F-E66AA79C9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F93A6-D979-480C-9615-CEE158EA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B3217-4988-4D64-B0A5-22532622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C5DE2-0DF6-460A-8003-0239E900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6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72EFE5-A11D-49DD-9B08-14FD037DC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208A62-258B-447E-926C-1999F377F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CCC14-E219-48D1-B210-9DEA9AC4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8B127-1559-446B-A230-5DE26BED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C21E4-C7D4-4E97-9E0D-4BA6D6C4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57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B5E79-9CBD-486C-BC21-4BFD1922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5E5200-3EB3-4CBD-BC2D-22434E1F4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CA584D-3441-4208-87B7-F60DF041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BAD9A-1190-444E-87D6-4E3B11BF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CC970E-AD24-40A1-AE64-FDCB9842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46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6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D6972-A7A9-4ABC-8722-12A223EFE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2D5C50-1CA3-4A56-ADFA-5A900AF29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D570E-90E5-4788-A50E-B7531B7D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274EA-5082-4FB6-9282-B5C2004C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F967A-F6A6-4689-B422-11EE6484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98F6D-78F8-4F43-9D41-1E64D11F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A6A9F0-FF7D-4A98-829F-B5BD6DC81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0F0C83-9C8A-4177-ABDE-B7B894D6A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CF5859-0C77-47A9-81CC-82652D99E0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7F0D3-A342-4B2E-A0B2-B070A8C6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91200E-B7F2-4A03-9900-FD5C11C3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3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D8C51-334F-436C-9D76-A15CA6A4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EAAF71-A640-4CE6-8401-595020C6D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B9A07D-BDDA-4C8E-B7D1-13C782504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315ED4-ADA2-4369-AF1F-A5D281BD1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5007C5-1AD6-4023-A9BE-42446F4D1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DF9505-8AB5-4652-B6B4-1D71E794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B4A032-5C52-4A04-BD94-27CE3065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A9B2DD-E8A5-4310-A1EB-13F1A120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71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ED66F-F260-4B00-813A-AB60FE17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BF1B69-CC89-494F-8DC3-04BEA5F8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90D374-E7FD-47FC-BD4E-BAF2B5B9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CED6ED-ED45-4F10-97D5-1EC36A40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8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B3F849-E332-4328-8E85-BA1E5E5A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EE265D-9C52-4E71-BCED-481CB7DB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5593CC-95E4-4F6A-8B48-4BD12B08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10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227C7-BE58-4607-B446-0B28CD4E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A9342-6559-4B86-9F81-E56B87DC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8274E1-6604-4B31-BDB5-CEDDE73D9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B363C-71AD-4911-AA81-63ABAC76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DB8488-7AF5-42C9-BD6F-EF6A427A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9562E6-A507-4306-9110-303A24AC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5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D0160-F90C-44E5-9EF1-D7742EF3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B5820C-A128-43F7-AE0A-4B68E32B0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2D2219-DBA8-4B69-8460-F216B9A4B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66B472-A2D6-4F61-9A80-8D658690E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C922AD-486B-441E-B06A-5B60C51805E2}" type="datetimeFigureOut">
              <a:rPr lang="ko-KR" altLang="en-US" smtClean="0"/>
              <a:t>2017-09-28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90781-125A-4E1D-B3C1-6153A9AA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E3FA2B-8682-4A74-87C1-877AF38A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3690C6-33E9-4915-8469-642F7FBA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96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0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loter.net/archives/170981" TargetMode="External"/><Relationship Id="rId5" Type="http://schemas.openxmlformats.org/officeDocument/2006/relationships/image" Target="../media/image25.jpg&amp;ehk=LknY21VQo9Ph5WoQEubcxQ&amp;r=0&amp;pid=OfficeInsert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&amp;ehk=LknY21VQo9Ph5WoQEubcxQ&amp;r=0&amp;pid=OfficeInsert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hyperlink" Target="http://www.bloter.net/archives/170981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son1001.blogspot.com/2015/05/gear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&amp;ehk=ANNUX8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hyperlink" Target="https://commons.wikimedia.org/wiki/File:Facebook_like_thumb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10A5FA-24D2-4FDB-A844-2F55D74A4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F3244D-8B80-4712-A8D7-4AB66D19CC4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096454"/>
            <a:ext cx="12192000" cy="148211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ko-KR" sz="11500" dirty="0">
                <a:solidFill>
                  <a:srgbClr val="FF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</a:t>
            </a:r>
            <a:r>
              <a:rPr lang="en-US" altLang="ko-KR" sz="11500" dirty="0">
                <a:solidFill>
                  <a:srgbClr val="00B05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</a:t>
            </a:r>
            <a:r>
              <a:rPr lang="en-US" altLang="ko-KR" sz="11500" dirty="0">
                <a:solidFill>
                  <a:srgbClr val="0070C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</a:t>
            </a:r>
            <a:endParaRPr lang="ko-KR" altLang="en-US" sz="11500" dirty="0">
              <a:solidFill>
                <a:srgbClr val="0070C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24F7A-9F83-49DE-8C73-A32FCA5E7AA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282966"/>
            <a:ext cx="12192000" cy="102974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 </a:t>
            </a:r>
            <a:r>
              <a:rPr lang="en-US" altLang="ko-KR" sz="1800" b="1" dirty="0" err="1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Smarteen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Challenge</a:t>
            </a:r>
          </a:p>
          <a:p>
            <a:pPr marL="0" indent="0" algn="ctr">
              <a:buNone/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Entertainment</a:t>
            </a:r>
          </a:p>
          <a:p>
            <a:pPr marL="0" indent="0" algn="ctr">
              <a:buNone/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O.Y.O Games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91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6373F1-74B2-4019-A675-2775B457B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70" y="1944688"/>
            <a:ext cx="3368260" cy="4430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541BD792-B480-462F-9FDA-FEC3E9BC82F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마케팅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C93CC035-9A1C-42F2-B165-5149F93AEAC9}"/>
              </a:ext>
            </a:extLst>
          </p:cNvPr>
          <p:cNvSpPr txBox="1">
            <a:spLocks/>
          </p:cNvSpPr>
          <p:nvPr/>
        </p:nvSpPr>
        <p:spPr>
          <a:xfrm>
            <a:off x="828869" y="880024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Font typeface="Arial" panose="020B0604020202020204" pitchFamily="34" charset="0"/>
              <a:buNone/>
            </a:pPr>
            <a:r>
              <a:rPr lang="en-US" altLang="ko-KR" sz="2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Facebook RGB </a:t>
            </a:r>
            <a:r>
              <a:rPr lang="ko-KR" altLang="en-US" sz="24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페이지 운영 및 이벤트 </a:t>
            </a:r>
            <a:endParaRPr lang="en-US" altLang="ko-KR" sz="2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8" name="그림 1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9304FDDC-9EB1-4C23-ACD3-DD62148DF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26" y="4633563"/>
            <a:ext cx="3654339" cy="2094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3BF125D-0EC2-43F9-BACB-4400981BD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88" y="1891343"/>
            <a:ext cx="2916228" cy="2542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3828ACD-5F07-4216-B1F4-7CD2D70B7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898" y="4630469"/>
            <a:ext cx="4123250" cy="2097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15D47B3-06DE-4375-B848-3143D74D9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43" y="1944688"/>
            <a:ext cx="2783822" cy="24855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5E86208-E572-465C-A2D5-8125C06E7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57" y="1890558"/>
            <a:ext cx="2665102" cy="2539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762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49A282-4EE1-4AB1-8163-4360F812B86A}"/>
              </a:ext>
            </a:extLst>
          </p:cNvPr>
          <p:cNvSpPr/>
          <p:nvPr/>
        </p:nvSpPr>
        <p:spPr>
          <a:xfrm>
            <a:off x="3961257" y="6376207"/>
            <a:ext cx="4269485" cy="219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(2017</a:t>
            </a:r>
            <a:r>
              <a:rPr lang="ko-KR" altLang="en-US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년 </a:t>
            </a:r>
            <a:r>
              <a:rPr lang="en-US" altLang="ko-KR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9</a:t>
            </a:r>
            <a:r>
              <a:rPr lang="ko-KR" altLang="en-US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월 </a:t>
            </a:r>
            <a:r>
              <a:rPr lang="en-US" altLang="ko-KR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28</a:t>
            </a:r>
            <a:r>
              <a:rPr lang="ko-KR" altLang="en-US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일 기준</a:t>
            </a:r>
            <a:r>
              <a:rPr lang="en-US" altLang="ko-KR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)</a:t>
            </a:r>
            <a:endParaRPr lang="ko-KR" altLang="en-US" sz="1600" spc="-150" dirty="0">
              <a:solidFill>
                <a:schemeClr val="tx1"/>
              </a:solidFill>
              <a:latin typeface="Rix비타민 L" panose="02020603020101020101" pitchFamily="18" charset="-127"/>
              <a:ea typeface="Rix비타민 L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C882D-14DC-419C-92F4-38C2FA8BE1F0}"/>
              </a:ext>
            </a:extLst>
          </p:cNvPr>
          <p:cNvSpPr txBox="1"/>
          <p:nvPr/>
        </p:nvSpPr>
        <p:spPr>
          <a:xfrm>
            <a:off x="955350" y="1485900"/>
            <a:ext cx="269336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5/5</a:t>
            </a: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 방법이 흥미로웠다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82AF37-6FE1-425B-921B-DEA64F368F19}"/>
              </a:ext>
            </a:extLst>
          </p:cNvPr>
          <p:cNvSpPr txBox="1"/>
          <p:nvPr/>
        </p:nvSpPr>
        <p:spPr>
          <a:xfrm>
            <a:off x="1079583" y="2624673"/>
            <a:ext cx="24449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5/5</a:t>
            </a: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특유의 분위기가 좋았다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5038DA-EFD4-4390-9A63-D62786156D6A}"/>
              </a:ext>
            </a:extLst>
          </p:cNvPr>
          <p:cNvSpPr txBox="1"/>
          <p:nvPr/>
        </p:nvSpPr>
        <p:spPr>
          <a:xfrm>
            <a:off x="847147" y="3763446"/>
            <a:ext cx="290977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5/5</a:t>
            </a: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전반적인 플레이가 독특하다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AE6F41-F0A7-4235-8C14-A194C7AE86A2}"/>
              </a:ext>
            </a:extLst>
          </p:cNvPr>
          <p:cNvSpPr txBox="1"/>
          <p:nvPr/>
        </p:nvSpPr>
        <p:spPr>
          <a:xfrm>
            <a:off x="1104427" y="4902219"/>
            <a:ext cx="23952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5/5</a:t>
            </a: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하면 할 수록 빠져든다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4BC79-2758-44D3-B896-5203A1A90E68}"/>
              </a:ext>
            </a:extLst>
          </p:cNvPr>
          <p:cNvSpPr txBox="1"/>
          <p:nvPr/>
        </p:nvSpPr>
        <p:spPr>
          <a:xfrm>
            <a:off x="9179171" y="1485900"/>
            <a:ext cx="10502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5/5</a:t>
            </a: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흥미롭다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B6F3E9-AC10-4053-A034-C833F2545BCF}"/>
              </a:ext>
            </a:extLst>
          </p:cNvPr>
          <p:cNvSpPr txBox="1"/>
          <p:nvPr/>
        </p:nvSpPr>
        <p:spPr>
          <a:xfrm>
            <a:off x="8930706" y="2624673"/>
            <a:ext cx="154721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5/5</a:t>
            </a: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기다리던 게임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8A2CFC-D322-4728-821E-83670FEF48F7}"/>
              </a:ext>
            </a:extLst>
          </p:cNvPr>
          <p:cNvSpPr txBox="1"/>
          <p:nvPr/>
        </p:nvSpPr>
        <p:spPr>
          <a:xfrm>
            <a:off x="8574038" y="3763446"/>
            <a:ext cx="22605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5/5</a:t>
            </a: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빨리 업데이트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됬으면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B4C4C2-8C47-4866-BC60-BB59E61A6196}"/>
              </a:ext>
            </a:extLst>
          </p:cNvPr>
          <p:cNvSpPr txBox="1"/>
          <p:nvPr/>
        </p:nvSpPr>
        <p:spPr>
          <a:xfrm>
            <a:off x="9179169" y="4902219"/>
            <a:ext cx="10502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5/5</a:t>
            </a:r>
          </a:p>
          <a:p>
            <a:pPr algn="ctr"/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꿀잼이다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OO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534C67B-EBA0-48E0-BFFC-A17B14460C59}"/>
              </a:ext>
            </a:extLst>
          </p:cNvPr>
          <p:cNvGrpSpPr/>
          <p:nvPr/>
        </p:nvGrpSpPr>
        <p:grpSpPr>
          <a:xfrm>
            <a:off x="4343152" y="2197100"/>
            <a:ext cx="3788020" cy="1147924"/>
            <a:chOff x="4343152" y="2882900"/>
            <a:chExt cx="3788020" cy="114792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366145C-9496-4A90-8E75-DD8709F4FC91}"/>
                </a:ext>
              </a:extLst>
            </p:cNvPr>
            <p:cNvGrpSpPr/>
            <p:nvPr/>
          </p:nvGrpSpPr>
          <p:grpSpPr>
            <a:xfrm>
              <a:off x="4343152" y="2882900"/>
              <a:ext cx="1079500" cy="1147924"/>
              <a:chOff x="4838700" y="2882900"/>
              <a:chExt cx="1079500" cy="1147924"/>
            </a:xfrm>
          </p:grpSpPr>
          <p:sp>
            <p:nvSpPr>
              <p:cNvPr id="12" name="화살표: 아래쪽 11">
                <a:extLst>
                  <a:ext uri="{FF2B5EF4-FFF2-40B4-BE49-F238E27FC236}">
                    <a16:creationId xmlns:a16="http://schemas.microsoft.com/office/drawing/2014/main" id="{FBBA5E74-1F81-4CAF-9DE2-7221BE46C9D0}"/>
                  </a:ext>
                </a:extLst>
              </p:cNvPr>
              <p:cNvSpPr/>
              <p:nvPr/>
            </p:nvSpPr>
            <p:spPr>
              <a:xfrm>
                <a:off x="4851400" y="2882900"/>
                <a:ext cx="1054100" cy="978408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5212FBF-9BA6-4298-ACDC-37DB49BD0A76}"/>
                  </a:ext>
                </a:extLst>
              </p:cNvPr>
              <p:cNvSpPr/>
              <p:nvPr/>
            </p:nvSpPr>
            <p:spPr>
              <a:xfrm>
                <a:off x="4838700" y="3886200"/>
                <a:ext cx="1079500" cy="1446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300AD1-78A8-491D-8A68-9EC67C523633}"/>
                </a:ext>
              </a:extLst>
            </p:cNvPr>
            <p:cNvSpPr txBox="1"/>
            <p:nvPr/>
          </p:nvSpPr>
          <p:spPr>
            <a:xfrm>
              <a:off x="5771484" y="2921169"/>
              <a:ext cx="23596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310</a:t>
              </a:r>
              <a:r>
                <a:rPr lang="ko-KR" altLang="en-US" sz="6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F18238-0231-474C-9E88-3D71A515C77F}"/>
              </a:ext>
            </a:extLst>
          </p:cNvPr>
          <p:cNvGrpSpPr/>
          <p:nvPr/>
        </p:nvGrpSpPr>
        <p:grpSpPr>
          <a:xfrm>
            <a:off x="3991216" y="3566898"/>
            <a:ext cx="4139956" cy="1831220"/>
            <a:chOff x="3991216" y="4252698"/>
            <a:chExt cx="4139956" cy="183122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F6FF1CB-B538-49A7-AD87-D23B98570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91216" y="4252698"/>
              <a:ext cx="1831220" cy="183122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3F524E-5ECC-4577-B8F0-085CF0119693}"/>
                </a:ext>
              </a:extLst>
            </p:cNvPr>
            <p:cNvSpPr txBox="1"/>
            <p:nvPr/>
          </p:nvSpPr>
          <p:spPr>
            <a:xfrm>
              <a:off x="5771484" y="4693868"/>
              <a:ext cx="23596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4.8</a:t>
              </a:r>
              <a:r>
                <a:rPr lang="ko-KR" altLang="en-US" sz="6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점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BFC5D9A-09C7-4B22-9F24-172794676B45}"/>
              </a:ext>
            </a:extLst>
          </p:cNvPr>
          <p:cNvGrpSpPr/>
          <p:nvPr/>
        </p:nvGrpSpPr>
        <p:grpSpPr>
          <a:xfrm>
            <a:off x="3732443" y="236562"/>
            <a:ext cx="4727115" cy="677601"/>
            <a:chOff x="3881136" y="236562"/>
            <a:chExt cx="4727115" cy="677601"/>
          </a:xfrm>
        </p:grpSpPr>
        <p:pic>
          <p:nvPicPr>
            <p:cNvPr id="36" name="그림 35" descr="명함이(가) 표시된 사진&#10;&#10;높은 신뢰도로 생성된 설명">
              <a:extLst>
                <a:ext uri="{FF2B5EF4-FFF2-40B4-BE49-F238E27FC236}">
                  <a16:creationId xmlns:a16="http://schemas.microsoft.com/office/drawing/2014/main" id="{3073A8BD-693A-4B80-8BED-6AC51A7A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881136" y="294211"/>
              <a:ext cx="968676" cy="61995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8358B2-8189-4448-A10D-023FAFE4AAA3}"/>
                </a:ext>
              </a:extLst>
            </p:cNvPr>
            <p:cNvSpPr txBox="1"/>
            <p:nvPr/>
          </p:nvSpPr>
          <p:spPr>
            <a:xfrm>
              <a:off x="4644263" y="236562"/>
              <a:ext cx="39639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black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+mj-cs"/>
                </a:rPr>
                <a:t>Google play </a:t>
              </a:r>
              <a:r>
                <a:rPr lang="ko-KR" altLang="en-US" sz="3600" b="1" dirty="0">
                  <a:solidFill>
                    <a:prstClr val="black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+mj-cs"/>
                </a:rPr>
                <a:t>실적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0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84EFC3-8098-4963-A6E5-B5BCCF072395}"/>
              </a:ext>
            </a:extLst>
          </p:cNvPr>
          <p:cNvGrpSpPr/>
          <p:nvPr/>
        </p:nvGrpSpPr>
        <p:grpSpPr>
          <a:xfrm>
            <a:off x="6230833" y="1967062"/>
            <a:ext cx="3787897" cy="3108543"/>
            <a:chOff x="5849833" y="1967062"/>
            <a:chExt cx="3787897" cy="31085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2CCBC1-A38A-436E-B102-47F65487C9CE}"/>
                </a:ext>
              </a:extLst>
            </p:cNvPr>
            <p:cNvSpPr txBox="1"/>
            <p:nvPr/>
          </p:nvSpPr>
          <p:spPr>
            <a:xfrm>
              <a:off x="6311726" y="1967062"/>
              <a:ext cx="3326004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구글 플레이 급상승 인기 게임 </a:t>
              </a:r>
              <a:endPara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4000" dirty="0">
                  <a:solidFill>
                    <a:srgbClr val="0070C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퍼즐 분야</a:t>
              </a:r>
              <a:endParaRPr lang="en-US" altLang="ko-KR" sz="4000" dirty="0">
                <a:solidFill>
                  <a:srgbClr val="0070C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4000" dirty="0">
                  <a:solidFill>
                    <a:srgbClr val="0070C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14</a:t>
              </a:r>
              <a:r>
                <a:rPr lang="ko-KR" altLang="en-US" sz="4000" dirty="0">
                  <a:solidFill>
                    <a:srgbClr val="0070C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위 기록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F07648B-766D-4DA5-B023-E05F2A9AC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14106" t="138" r="19125"/>
            <a:stretch/>
          </p:blipFill>
          <p:spPr>
            <a:xfrm>
              <a:off x="5849833" y="2107737"/>
              <a:ext cx="461892" cy="44212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9C2732B-EE3E-4F53-AFAB-4D18D5A623DA}"/>
              </a:ext>
            </a:extLst>
          </p:cNvPr>
          <p:cNvGrpSpPr/>
          <p:nvPr/>
        </p:nvGrpSpPr>
        <p:grpSpPr>
          <a:xfrm>
            <a:off x="2395400" y="1465154"/>
            <a:ext cx="2950125" cy="5075605"/>
            <a:chOff x="2014400" y="1465154"/>
            <a:chExt cx="2950125" cy="507560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21DF023-ADF7-4719-A1B2-A78C63415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23"/>
            <a:stretch/>
          </p:blipFill>
          <p:spPr>
            <a:xfrm>
              <a:off x="2014401" y="1465154"/>
              <a:ext cx="2950124" cy="50756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EC3D862-ABDD-414E-B2A8-A39A75630182}"/>
                </a:ext>
              </a:extLst>
            </p:cNvPr>
            <p:cNvSpPr/>
            <p:nvPr/>
          </p:nvSpPr>
          <p:spPr>
            <a:xfrm>
              <a:off x="2014400" y="3215164"/>
              <a:ext cx="2950125" cy="7438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제목 13">
            <a:extLst>
              <a:ext uri="{FF2B5EF4-FFF2-40B4-BE49-F238E27FC236}">
                <a16:creationId xmlns:a16="http://schemas.microsoft.com/office/drawing/2014/main" id="{2AF0A605-7289-42CC-BEC9-6EE07CF4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96B436-8EE1-4CC0-A5CA-39FC3D2FA90E}"/>
              </a:ext>
            </a:extLst>
          </p:cNvPr>
          <p:cNvGrpSpPr/>
          <p:nvPr/>
        </p:nvGrpSpPr>
        <p:grpSpPr>
          <a:xfrm>
            <a:off x="3732443" y="236562"/>
            <a:ext cx="4727115" cy="677601"/>
            <a:chOff x="3881136" y="236562"/>
            <a:chExt cx="4727115" cy="677601"/>
          </a:xfrm>
        </p:grpSpPr>
        <p:pic>
          <p:nvPicPr>
            <p:cNvPr id="17" name="그림 16" descr="명함이(가) 표시된 사진&#10;&#10;높은 신뢰도로 생성된 설명">
              <a:extLst>
                <a:ext uri="{FF2B5EF4-FFF2-40B4-BE49-F238E27FC236}">
                  <a16:creationId xmlns:a16="http://schemas.microsoft.com/office/drawing/2014/main" id="{C551A2F3-AD7D-413D-80FA-6D2DDE70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881136" y="294211"/>
              <a:ext cx="968676" cy="6199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8146D9-948C-4ABB-888C-8105BCA724B4}"/>
                </a:ext>
              </a:extLst>
            </p:cNvPr>
            <p:cNvSpPr txBox="1"/>
            <p:nvPr/>
          </p:nvSpPr>
          <p:spPr>
            <a:xfrm>
              <a:off x="4644263" y="236562"/>
              <a:ext cx="39639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prstClr val="black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+mj-cs"/>
                </a:rPr>
                <a:t>Google play </a:t>
              </a:r>
              <a:r>
                <a:rPr lang="ko-KR" altLang="en-US" sz="3600" b="1" dirty="0">
                  <a:solidFill>
                    <a:prstClr val="black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  <a:cs typeface="+mj-cs"/>
                </a:rPr>
                <a:t>실적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66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D39EC-8BA3-493C-BFB7-952FD55B7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차후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C11E7-DC97-4A4F-9553-5F1CF3F078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52969" y="1690688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고객 요구 및 피드백 적극 수용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  스테이지 및 오브젝트 추가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              난이도 세분화 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2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C11E7-DC97-4A4F-9553-5F1CF3F078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-316523"/>
            <a:ext cx="12191999" cy="717452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Thank you for listening!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Team O.Y.O Games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0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8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D39EC-8BA3-493C-BFB7-952FD55B7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428625"/>
            <a:ext cx="12191999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C11E7-DC97-4A4F-9553-5F1CF3F078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2" y="1690688"/>
            <a:ext cx="12192001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 소개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 소개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서비스 기능 및 시연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차별화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마케팅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차 후 비전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60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D39EC-8BA3-493C-BFB7-952FD55B7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286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팀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C11E7-DC97-4A4F-9553-5F1CF3F078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8869" y="1536700"/>
            <a:ext cx="10515600" cy="7449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ko-KR" altLang="en-US" sz="24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한세사이버보안고등학교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게임과 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학년 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5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인으로 구성</a:t>
            </a:r>
            <a:endParaRPr lang="en-US" altLang="ko-KR" sz="2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1" y="0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412B49-8C67-4381-94A7-9CCDB913085C}"/>
              </a:ext>
            </a:extLst>
          </p:cNvPr>
          <p:cNvGrpSpPr/>
          <p:nvPr/>
        </p:nvGrpSpPr>
        <p:grpSpPr>
          <a:xfrm>
            <a:off x="1194545" y="2803042"/>
            <a:ext cx="3364551" cy="3116273"/>
            <a:chOff x="1194545" y="2803042"/>
            <a:chExt cx="3364551" cy="3116273"/>
          </a:xfrm>
        </p:grpSpPr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14243" y="2803042"/>
              <a:ext cx="1308728" cy="1308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5"/>
            <p:cNvSpPr txBox="1"/>
            <p:nvPr/>
          </p:nvSpPr>
          <p:spPr>
            <a:xfrm>
              <a:off x="1194545" y="4502071"/>
              <a:ext cx="3364551" cy="141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기획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(2</a:t>
              </a:r>
              <a:r>
                <a:rPr lang="ko-KR" altLang="en-US" sz="2000" b="1" dirty="0">
                  <a:solidFill>
                    <a:srgbClr val="FF000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인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)</a:t>
              </a:r>
            </a:p>
            <a:p>
              <a:pPr algn="ctr"/>
              <a:r>
                <a:rPr lang="ko-KR" altLang="en-US" sz="20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시스템 </a:t>
              </a:r>
              <a:endPara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algn="ctr"/>
              <a:r>
                <a:rPr lang="ko-KR" altLang="en-US" sz="20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스토리 및 마케팅 </a:t>
              </a:r>
              <a:endPara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EB7203-731B-4EE4-AEFD-545DC02E9FE1}"/>
              </a:ext>
            </a:extLst>
          </p:cNvPr>
          <p:cNvGrpSpPr/>
          <p:nvPr/>
        </p:nvGrpSpPr>
        <p:grpSpPr>
          <a:xfrm>
            <a:off x="7686596" y="2903378"/>
            <a:ext cx="3141297" cy="3015937"/>
            <a:chOff x="7686596" y="2903378"/>
            <a:chExt cx="3141297" cy="3015937"/>
          </a:xfrm>
        </p:grpSpPr>
        <p:pic>
          <p:nvPicPr>
            <p:cNvPr id="12" name="Picture 10" descr="C:\Users\pc\AppData\Local\Microsoft\Windows\INetCache\IE\WS2OQCR9\writing-hand-silhouette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2486" y="2903378"/>
              <a:ext cx="1726401" cy="110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22"/>
            <p:cNvSpPr txBox="1"/>
            <p:nvPr/>
          </p:nvSpPr>
          <p:spPr>
            <a:xfrm>
              <a:off x="7686596" y="4502071"/>
              <a:ext cx="3141297" cy="141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0070C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그래픽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(2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인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)</a:t>
              </a:r>
            </a:p>
            <a:p>
              <a:pPr algn="ctr"/>
              <a:r>
                <a:rPr lang="ko-KR" altLang="en-US" sz="20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원화</a:t>
              </a:r>
              <a:endPara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pPr algn="ctr"/>
              <a:r>
                <a:rPr lang="en-US" altLang="ko-KR" sz="20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UI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573343" y="2705101"/>
            <a:ext cx="3081227" cy="2705004"/>
            <a:chOff x="4928344" y="2730085"/>
            <a:chExt cx="2542717" cy="2232248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4928344" y="2730085"/>
              <a:ext cx="0" cy="22322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471061" y="2730085"/>
              <a:ext cx="0" cy="22322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FB8153-D30A-4DA0-A659-C9BD63B66BBF}"/>
              </a:ext>
            </a:extLst>
          </p:cNvPr>
          <p:cNvGrpSpPr/>
          <p:nvPr/>
        </p:nvGrpSpPr>
        <p:grpSpPr>
          <a:xfrm>
            <a:off x="4573342" y="2899939"/>
            <a:ext cx="3081227" cy="2681044"/>
            <a:chOff x="4573342" y="2899939"/>
            <a:chExt cx="3081227" cy="2681044"/>
          </a:xfrm>
        </p:grpSpPr>
        <p:sp>
          <p:nvSpPr>
            <p:cNvPr id="14" name="TextBox 119"/>
            <p:cNvSpPr txBox="1"/>
            <p:nvPr/>
          </p:nvSpPr>
          <p:spPr>
            <a:xfrm>
              <a:off x="4573342" y="4536698"/>
              <a:ext cx="3081227" cy="104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00B05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개발</a:t>
              </a:r>
              <a:r>
                <a:rPr lang="en-US" altLang="ko-KR" sz="2000" b="1" dirty="0">
                  <a:solidFill>
                    <a:srgbClr val="00B05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(1</a:t>
              </a:r>
              <a:r>
                <a:rPr lang="ko-KR" altLang="en-US" sz="2000" b="1" dirty="0">
                  <a:solidFill>
                    <a:srgbClr val="00B05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인</a:t>
              </a:r>
              <a:r>
                <a:rPr lang="en-US" altLang="ko-KR" sz="2000" b="1" dirty="0">
                  <a:solidFill>
                    <a:srgbClr val="00B05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)</a:t>
              </a:r>
            </a:p>
            <a:p>
              <a:pPr algn="ctr"/>
              <a:r>
                <a:rPr lang="ko-KR" altLang="en-US" sz="20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개발 총괄</a:t>
              </a:r>
              <a:endPara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pic>
          <p:nvPicPr>
            <p:cNvPr id="18" name="그림 17" descr="바퀴, 운송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B22C041-35A4-4FD2-85BD-2C072490D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F0F0F"/>
                </a:clrFrom>
                <a:clrTo>
                  <a:srgbClr val="0F0F0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9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5132" t="5132" r="5132" b="5132"/>
            <a:stretch/>
          </p:blipFill>
          <p:spPr>
            <a:xfrm>
              <a:off x="5398336" y="2899939"/>
              <a:ext cx="1431240" cy="142879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FED751-3D1B-4804-9968-CA539A2F8545}"/>
              </a:ext>
            </a:extLst>
          </p:cNvPr>
          <p:cNvSpPr txBox="1"/>
          <p:nvPr/>
        </p:nvSpPr>
        <p:spPr>
          <a:xfrm>
            <a:off x="2662102" y="7022861"/>
            <a:ext cx="5581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7" tooltip="http://son1001.blogspot.com/2015/05/gear.html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8" tooltip="https://creativecommons.org/licenses/by/4.0/"/>
              </a:rPr>
              <a:t>CC BY</a:t>
            </a:r>
            <a:r>
              <a:rPr lang="ko-KR" altLang="en-US" sz="900"/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188249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D39EC-8BA3-493C-BFB7-952FD55B7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286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 소개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D4186-C658-44B3-9698-FA88F37959F1}"/>
              </a:ext>
            </a:extLst>
          </p:cNvPr>
          <p:cNvSpPr txBox="1"/>
          <p:nvPr/>
        </p:nvSpPr>
        <p:spPr>
          <a:xfrm>
            <a:off x="0" y="217118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F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</a:t>
            </a:r>
            <a:r>
              <a:rPr lang="en-US" altLang="ko-KR" sz="5400" dirty="0">
                <a:solidFill>
                  <a:srgbClr val="00B05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</a:t>
            </a:r>
            <a:r>
              <a:rPr lang="en-US" altLang="ko-KR" sz="5400" dirty="0">
                <a:solidFill>
                  <a:srgbClr val="0070C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</a:t>
            </a:r>
            <a:endParaRPr lang="ko-KR" altLang="en-US" sz="1400" dirty="0">
              <a:solidFill>
                <a:srgbClr val="0070C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6187E4-4F2B-4A11-8F4D-D8B8433D4836}"/>
              </a:ext>
            </a:extLst>
          </p:cNvPr>
          <p:cNvGrpSpPr/>
          <p:nvPr/>
        </p:nvGrpSpPr>
        <p:grpSpPr>
          <a:xfrm>
            <a:off x="5883004" y="3255086"/>
            <a:ext cx="433976" cy="968008"/>
            <a:chOff x="5883004" y="3051886"/>
            <a:chExt cx="433976" cy="968008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C17D2DB-3700-4751-8940-452B060A459E}"/>
                </a:ext>
              </a:extLst>
            </p:cNvPr>
            <p:cNvCxnSpPr>
              <a:cxnSpLocks/>
            </p:cNvCxnSpPr>
            <p:nvPr/>
          </p:nvCxnSpPr>
          <p:spPr>
            <a:xfrm>
              <a:off x="6099991" y="3051886"/>
              <a:ext cx="0" cy="968008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71D3F05-F5B8-4314-99CD-0A332A55A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9991" y="3821930"/>
              <a:ext cx="216989" cy="197964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C21B701-3FC3-4015-9DE9-5683F3860F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3004" y="3821930"/>
              <a:ext cx="216988" cy="197964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AD7892-BED8-48C6-A40C-2A440A1207F2}"/>
              </a:ext>
            </a:extLst>
          </p:cNvPr>
          <p:cNvSpPr txBox="1"/>
          <p:nvPr/>
        </p:nvSpPr>
        <p:spPr>
          <a:xfrm>
            <a:off x="0" y="4429586"/>
            <a:ext cx="12192000" cy="12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000"/>
              </a:spcBef>
            </a:pPr>
            <a:r>
              <a:rPr lang="ko-KR" altLang="en-US" sz="32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빛의 삼원색과 반사 원리를 활용한 </a:t>
            </a:r>
            <a:endParaRPr lang="en-US" altLang="ko-KR" sz="3200" dirty="0">
              <a:solidFill>
                <a:prstClr val="black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lvl="0" algn="ctr">
              <a:spcBef>
                <a:spcPts val="1000"/>
              </a:spcBef>
            </a:pPr>
            <a:r>
              <a:rPr lang="ko-KR" altLang="en-US" sz="3200" dirty="0">
                <a:solidFill>
                  <a:prstClr val="black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퍼즐 게임</a:t>
            </a:r>
            <a:endParaRPr lang="en-US" altLang="ko-KR" sz="3200" dirty="0">
              <a:solidFill>
                <a:prstClr val="black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28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D39EC-8BA3-493C-BFB7-952FD55B7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9108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서비스 기능 및 시연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7324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2017_09_28_00_25_481">
            <a:hlinkClick r:id="" action="ppaction://media"/>
            <a:extLst>
              <a:ext uri="{FF2B5EF4-FFF2-40B4-BE49-F238E27FC236}">
                <a16:creationId xmlns:a16="http://schemas.microsoft.com/office/drawing/2014/main" id="{8518CC7C-164E-4982-BAC9-920FF370D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10000"/>
          </a:blip>
          <a:srcRect t="34259" b="34259"/>
          <a:stretch/>
        </p:blipFill>
        <p:spPr>
          <a:xfrm>
            <a:off x="2206173" y="1649451"/>
            <a:ext cx="7779656" cy="43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1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9394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D39EC-8BA3-493C-BFB7-952FD55B7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7946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차별화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C11E7-DC97-4A4F-9553-5F1CF3F078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8869" y="1450400"/>
            <a:ext cx="10515600" cy="941998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유사 게임과 차별된 디자인 컨셉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1E06B1-2907-4DDD-900B-80F4268DB021}"/>
              </a:ext>
            </a:extLst>
          </p:cNvPr>
          <p:cNvGrpSpPr/>
          <p:nvPr/>
        </p:nvGrpSpPr>
        <p:grpSpPr>
          <a:xfrm>
            <a:off x="1689053" y="2381435"/>
            <a:ext cx="3978808" cy="3333850"/>
            <a:chOff x="828868" y="2248427"/>
            <a:chExt cx="4296288" cy="35998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3707E3-3E47-4002-8CA7-EDFD05CD7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868" y="2248427"/>
              <a:ext cx="4296288" cy="272728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4036C0-5847-48BE-A719-6ECEE1299BCE}"/>
                </a:ext>
              </a:extLst>
            </p:cNvPr>
            <p:cNvSpPr txBox="1"/>
            <p:nvPr/>
          </p:nvSpPr>
          <p:spPr>
            <a:xfrm>
              <a:off x="828868" y="4978824"/>
              <a:ext cx="4296288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Glass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어둡고 딱딱한 색채를 주로 사용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465A6E-231A-4F65-AC9E-1B92B436DE3B}"/>
              </a:ext>
            </a:extLst>
          </p:cNvPr>
          <p:cNvGrpSpPr/>
          <p:nvPr/>
        </p:nvGrpSpPr>
        <p:grpSpPr>
          <a:xfrm>
            <a:off x="6388243" y="2381435"/>
            <a:ext cx="4490216" cy="3333850"/>
            <a:chOff x="5652795" y="2248427"/>
            <a:chExt cx="4848501" cy="359986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88A3E7-4071-4ABD-A8BE-E2F3D336A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6723" y="2248427"/>
              <a:ext cx="4296289" cy="27272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770AED-DA0D-47A2-995C-F047495BD3ED}"/>
                </a:ext>
              </a:extLst>
            </p:cNvPr>
            <p:cNvSpPr txBox="1"/>
            <p:nvPr/>
          </p:nvSpPr>
          <p:spPr>
            <a:xfrm>
              <a:off x="5652795" y="4978824"/>
              <a:ext cx="4848501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FF000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R</a:t>
              </a:r>
              <a:r>
                <a:rPr lang="en-US" altLang="ko-KR" sz="1600" b="1" dirty="0">
                  <a:solidFill>
                    <a:srgbClr val="00B05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G</a:t>
              </a:r>
              <a:r>
                <a:rPr lang="en-US" altLang="ko-KR" sz="1600" b="1" dirty="0">
                  <a:solidFill>
                    <a:srgbClr val="0070C0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B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밝고 부드러운 색채를 주로 사용</a:t>
              </a:r>
              <a:endPara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4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D39EC-8BA3-493C-BFB7-952FD55B7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차별화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C11E7-DC97-4A4F-9553-5F1CF3F078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8866" y="1211510"/>
            <a:ext cx="10515600" cy="952497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스토리가 있는 퍼즐 게임</a:t>
            </a: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250000"/>
              </a:lnSpc>
            </a:pPr>
            <a:endParaRPr lang="en-US" altLang="ko-KR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59E1C3-54DB-4E86-A799-82719A569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72" y="2331880"/>
            <a:ext cx="6571856" cy="3696668"/>
          </a:xfrm>
          <a:prstGeom prst="rect">
            <a:avLst/>
          </a:prstGeom>
          <a:effectLst>
            <a:outerShdw blurRad="88900" dist="50800" dir="7800000" sx="101000" sy="101000" algn="tr" rotWithShape="0">
              <a:prstClr val="black">
                <a:alpha val="39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AF99ED-0B8B-4735-BB03-339721673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72" y="2345428"/>
            <a:ext cx="6571856" cy="3696668"/>
          </a:xfrm>
          <a:prstGeom prst="rect">
            <a:avLst/>
          </a:prstGeom>
          <a:effectLst>
            <a:outerShdw blurRad="88900" dist="50800" dir="7800000" sx="101000" sy="101000" algn="tr" rotWithShape="0">
              <a:prstClr val="black">
                <a:alpha val="39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9FD10B-32B6-4E1A-BEF5-4B7E9D3B3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72" y="2331880"/>
            <a:ext cx="6571856" cy="3696668"/>
          </a:xfrm>
          <a:prstGeom prst="rect">
            <a:avLst/>
          </a:prstGeom>
          <a:effectLst>
            <a:outerShdw blurRad="88900" dist="50800" dir="7800000" sx="101000" sy="101000" algn="tr" rotWithShape="0">
              <a:prstClr val="black">
                <a:alpha val="39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579F2B-BD47-49FA-BB87-535AA2204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72" y="2338654"/>
            <a:ext cx="6571856" cy="3696668"/>
          </a:xfrm>
          <a:prstGeom prst="rect">
            <a:avLst/>
          </a:prstGeom>
          <a:effectLst>
            <a:outerShdw blurRad="88900" dist="50800" dir="7800000" sx="101000" sy="101000" algn="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5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D39EC-8BA3-493C-BFB7-952FD55B7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마케팅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C11E7-DC97-4A4F-9553-5F1CF3F078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43730"/>
            <a:ext cx="10515600" cy="11283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캐릭터 상품 제작 및 배포</a:t>
            </a:r>
            <a:endParaRPr lang="en-US" altLang="ko-KR" sz="2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5B8996-886B-4333-93D1-D52DC2C7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44" y="3988179"/>
            <a:ext cx="3684380" cy="207246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9208960-7B4E-4EF7-83DC-D9C3CA840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74" y="3988179"/>
            <a:ext cx="3684380" cy="207246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E66C9B1-74B6-4134-91BD-5BBF697306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16628" r="16628" b="16628"/>
          <a:stretch/>
        </p:blipFill>
        <p:spPr>
          <a:xfrm>
            <a:off x="6205346" y="1706123"/>
            <a:ext cx="3684378" cy="20724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F9DC4CC-44E4-47DF-9E9E-0EFB4E3C4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74" y="1706121"/>
            <a:ext cx="3684380" cy="20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451DF48-0E8E-44C1-81AD-9705C2783E88}"/>
              </a:ext>
            </a:extLst>
          </p:cNvPr>
          <p:cNvSpPr txBox="1"/>
          <p:nvPr/>
        </p:nvSpPr>
        <p:spPr>
          <a:xfrm>
            <a:off x="527691" y="3374285"/>
            <a:ext cx="10326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타 </a:t>
            </a:r>
            <a:r>
              <a:rPr lang="en-US" altLang="ko-KR" sz="3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STA+C </a:t>
            </a:r>
            <a:r>
              <a:rPr lang="ko-KR" altLang="en-US" sz="3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엔터테인먼트 부문 </a:t>
            </a:r>
            <a:endParaRPr lang="en-US" altLang="ko-KR" sz="36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/>
            <a:r>
              <a:rPr lang="ko-KR" altLang="en-US" sz="3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참가 팀 페이지 평균의 </a:t>
            </a:r>
            <a:r>
              <a:rPr lang="en-US" altLang="ko-KR" sz="3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5.65</a:t>
            </a:r>
            <a:r>
              <a:rPr lang="ko-KR" altLang="en-US" sz="36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0E3361-F31E-4B40-A8B2-C4546F22568B}"/>
              </a:ext>
            </a:extLst>
          </p:cNvPr>
          <p:cNvSpPr/>
          <p:nvPr/>
        </p:nvSpPr>
        <p:spPr>
          <a:xfrm>
            <a:off x="-1990725" y="2333625"/>
            <a:ext cx="6456200" cy="372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0D39EC-8BA3-493C-BFB7-952FD55B7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마케팅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C11E7-DC97-4A4F-9553-5F1CF3F078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8869" y="880024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Facebook RGB 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페이지 운영 및 이벤트 </a:t>
            </a:r>
            <a:endParaRPr lang="en-US" altLang="ko-KR" sz="2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34280C74-5E78-49C8-8942-FB1481DC5364}"/>
              </a:ext>
            </a:extLst>
          </p:cNvPr>
          <p:cNvSpPr/>
          <p:nvPr/>
        </p:nvSpPr>
        <p:spPr>
          <a:xfrm flipH="1">
            <a:off x="10951028" y="1"/>
            <a:ext cx="1240972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D79DBB7-FA49-4864-8A7A-248251B83D11}"/>
              </a:ext>
            </a:extLst>
          </p:cNvPr>
          <p:cNvSpPr/>
          <p:nvPr/>
        </p:nvSpPr>
        <p:spPr>
          <a:xfrm flipH="1">
            <a:off x="10229461" y="1"/>
            <a:ext cx="1962539" cy="6858000"/>
          </a:xfrm>
          <a:prstGeom prst="rtTriangle">
            <a:avLst/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E8B3A93-B386-4E8B-B920-8490C3A4371C}"/>
              </a:ext>
            </a:extLst>
          </p:cNvPr>
          <p:cNvSpPr/>
          <p:nvPr/>
        </p:nvSpPr>
        <p:spPr>
          <a:xfrm>
            <a:off x="1" y="4030824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B614CB93-965D-4237-8A89-AD8A27045FBF}"/>
              </a:ext>
            </a:extLst>
          </p:cNvPr>
          <p:cNvSpPr/>
          <p:nvPr/>
        </p:nvSpPr>
        <p:spPr>
          <a:xfrm flipH="1" flipV="1">
            <a:off x="10229460" y="1"/>
            <a:ext cx="1962539" cy="6858000"/>
          </a:xfrm>
          <a:prstGeom prst="rtTriangl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8DBCC8-A00B-41C4-88E9-001249CEE737}"/>
              </a:ext>
            </a:extLst>
          </p:cNvPr>
          <p:cNvSpPr/>
          <p:nvPr/>
        </p:nvSpPr>
        <p:spPr>
          <a:xfrm rot="5400000" flipH="1">
            <a:off x="1096347" y="5127171"/>
            <a:ext cx="634482" cy="2827176"/>
          </a:xfrm>
          <a:prstGeom prst="rtTriangle">
            <a:avLst/>
          </a:prstGeom>
          <a:solidFill>
            <a:srgbClr val="00B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B3B2CF-29F4-4F81-9179-6D55C6782C35}"/>
              </a:ext>
            </a:extLst>
          </p:cNvPr>
          <p:cNvGrpSpPr/>
          <p:nvPr/>
        </p:nvGrpSpPr>
        <p:grpSpPr>
          <a:xfrm>
            <a:off x="3858476" y="2316306"/>
            <a:ext cx="4456386" cy="3539155"/>
            <a:chOff x="3858476" y="2411556"/>
            <a:chExt cx="4456386" cy="353915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DC86AC7-B961-4DE5-9242-9FF2768D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562668" y="2411556"/>
              <a:ext cx="3048002" cy="26079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DAF20-C6FF-40CC-B116-D36FFB3E20D7}"/>
                </a:ext>
              </a:extLst>
            </p:cNvPr>
            <p:cNvSpPr txBox="1"/>
            <p:nvPr/>
          </p:nvSpPr>
          <p:spPr>
            <a:xfrm>
              <a:off x="3858476" y="4935048"/>
              <a:ext cx="44563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/>
                <a:t>113</a:t>
              </a:r>
              <a:endParaRPr lang="ko-KR" altLang="en-US" sz="60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46647B8-EC13-4125-9CC7-D87519EDDA1C}"/>
              </a:ext>
            </a:extLst>
          </p:cNvPr>
          <p:cNvGrpSpPr/>
          <p:nvPr/>
        </p:nvGrpSpPr>
        <p:grpSpPr>
          <a:xfrm>
            <a:off x="3867806" y="2516039"/>
            <a:ext cx="4456386" cy="3376725"/>
            <a:chOff x="3867806" y="2516039"/>
            <a:chExt cx="4456386" cy="337672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A8175EC-B54E-4D52-A4E6-D0AC575E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138" y="2516039"/>
              <a:ext cx="4437724" cy="222810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03D7B1F-B1F1-4DB1-A3E1-C455775B0CB8}"/>
                </a:ext>
              </a:extLst>
            </p:cNvPr>
            <p:cNvSpPr txBox="1"/>
            <p:nvPr/>
          </p:nvSpPr>
          <p:spPr>
            <a:xfrm>
              <a:off x="3867806" y="4877101"/>
              <a:ext cx="44563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b="1" dirty="0"/>
                <a:t>11936</a:t>
              </a:r>
              <a:endParaRPr lang="ko-KR" altLang="en-US" sz="6000" b="1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A0B77B-72A8-4A04-B6C4-0625C4F6C0A9}"/>
              </a:ext>
            </a:extLst>
          </p:cNvPr>
          <p:cNvSpPr/>
          <p:nvPr/>
        </p:nvSpPr>
        <p:spPr>
          <a:xfrm>
            <a:off x="3961257" y="6376207"/>
            <a:ext cx="4269485" cy="219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(2017</a:t>
            </a:r>
            <a:r>
              <a:rPr lang="ko-KR" altLang="en-US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년 </a:t>
            </a:r>
            <a:r>
              <a:rPr lang="en-US" altLang="ko-KR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9</a:t>
            </a:r>
            <a:r>
              <a:rPr lang="ko-KR" altLang="en-US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월 </a:t>
            </a:r>
            <a:r>
              <a:rPr lang="en-US" altLang="ko-KR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28</a:t>
            </a:r>
            <a:r>
              <a:rPr lang="ko-KR" altLang="en-US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일 기준</a:t>
            </a:r>
            <a:r>
              <a:rPr lang="en-US" altLang="ko-KR" sz="1600" spc="-150" dirty="0">
                <a:solidFill>
                  <a:schemeClr val="tx1"/>
                </a:solidFill>
                <a:latin typeface="Rix비타민 L" panose="02020603020101020101" pitchFamily="18" charset="-127"/>
                <a:ea typeface="Rix비타민 L" panose="02020603020101020101" pitchFamily="18" charset="-127"/>
              </a:rPr>
              <a:t>)</a:t>
            </a:r>
            <a:endParaRPr lang="ko-KR" altLang="en-US" sz="1600" spc="-150" dirty="0">
              <a:solidFill>
                <a:schemeClr val="tx1"/>
              </a:solidFill>
              <a:latin typeface="Rix비타민 L" panose="02020603020101020101" pitchFamily="18" charset="-127"/>
              <a:ea typeface="Rix비타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79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-0.26172 0.003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916 0.01898 L 0.1638 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430</Words>
  <Application>Microsoft Office PowerPoint</Application>
  <PresentationFormat>와이드스크린</PresentationFormat>
  <Paragraphs>120</Paragraphs>
  <Slides>14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Rix비타민 L</vt:lpstr>
      <vt:lpstr>나눔고딕</vt:lpstr>
      <vt:lpstr>나눔고딕 Light</vt:lpstr>
      <vt:lpstr>맑은 고딕</vt:lpstr>
      <vt:lpstr>Arial</vt:lpstr>
      <vt:lpstr>Wingdings</vt:lpstr>
      <vt:lpstr>Office 테마</vt:lpstr>
      <vt:lpstr>RGB</vt:lpstr>
      <vt:lpstr>목차</vt:lpstr>
      <vt:lpstr>팀 소개</vt:lpstr>
      <vt:lpstr>게임 소개</vt:lpstr>
      <vt:lpstr>서비스 기능 및 시연</vt:lpstr>
      <vt:lpstr>차별화</vt:lpstr>
      <vt:lpstr>차별화</vt:lpstr>
      <vt:lpstr>마케팅</vt:lpstr>
      <vt:lpstr>마케팅</vt:lpstr>
      <vt:lpstr>PowerPoint 프레젠테이션</vt:lpstr>
      <vt:lpstr>PowerPoint 프레젠테이션</vt:lpstr>
      <vt:lpstr> </vt:lpstr>
      <vt:lpstr>차후 비전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RGB</dc:title>
  <dc:creator>한규언</dc:creator>
  <cp:lastModifiedBy>한규언</cp:lastModifiedBy>
  <cp:revision>84</cp:revision>
  <dcterms:created xsi:type="dcterms:W3CDTF">2017-09-12T10:41:07Z</dcterms:created>
  <dcterms:modified xsi:type="dcterms:W3CDTF">2017-09-27T23:41:26Z</dcterms:modified>
</cp:coreProperties>
</file>